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421" r:id="rId3"/>
    <p:sldId id="438" r:id="rId5"/>
    <p:sldId id="593" r:id="rId6"/>
    <p:sldId id="585" r:id="rId7"/>
    <p:sldId id="481" r:id="rId8"/>
    <p:sldId id="587" r:id="rId9"/>
    <p:sldId id="586" r:id="rId10"/>
    <p:sldId id="583" r:id="rId11"/>
    <p:sldId id="426" r:id="rId12"/>
    <p:sldId id="432" r:id="rId13"/>
    <p:sldId id="584" r:id="rId14"/>
    <p:sldId id="595" r:id="rId15"/>
    <p:sldId id="596" r:id="rId16"/>
    <p:sldId id="598" r:id="rId17"/>
    <p:sldId id="443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3" name="lenovo" initials="l" lastIdx="6" clrIdx="2"/>
  <p:cmAuthor id="4" name="Administrator" initials="A" lastIdx="5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9B8"/>
    <a:srgbClr val="404040"/>
    <a:srgbClr val="A4C4DB"/>
    <a:srgbClr val="71ACD8"/>
    <a:srgbClr val="084773"/>
    <a:srgbClr val="088EC7"/>
    <a:srgbClr val="03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55" d="100"/>
          <a:sy n="55" d="100"/>
        </p:scale>
        <p:origin x="298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242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6F9E-52A0-42BB-9B01-582A59B97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1E54-AF4F-4F9B-AA57-5A14EB652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762317" y="3412490"/>
            <a:ext cx="43516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76231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297846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762635" y="2241550"/>
            <a:ext cx="4825365" cy="101409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762635" y="3566795"/>
            <a:ext cx="4351655" cy="42037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147445" y="3834130"/>
            <a:ext cx="4359910" cy="46863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147128" y="2555558"/>
            <a:ext cx="4359910" cy="117221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0543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43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839716"/>
            <a:ext cx="1620202" cy="10182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716"/>
            <a:ext cx="1620202" cy="1018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1"/>
            </p:custDataLst>
          </p:nvPr>
        </p:nvSpPr>
        <p:spPr>
          <a:xfrm>
            <a:off x="52924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446078" y="2804161"/>
            <a:ext cx="4241800" cy="71437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5446395" y="3602355"/>
            <a:ext cx="4241800" cy="42354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60350" y="456565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60350" y="6350000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image" Target="../media/image15.png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1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1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tags" Target="../tags/tag21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2.xml"/><Relationship Id="rId1" Type="http://schemas.openxmlformats.org/officeDocument/2006/relationships/tags" Target="../tags/tag22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7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2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32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37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41.xml"/><Relationship Id="rId11" Type="http://schemas.openxmlformats.org/officeDocument/2006/relationships/image" Target="../media/image17.jpeg"/><Relationship Id="rId10" Type="http://schemas.openxmlformats.org/officeDocument/2006/relationships/tags" Target="../tags/tag240.xml"/><Relationship Id="rId1" Type="http://schemas.openxmlformats.org/officeDocument/2006/relationships/tags" Target="../tags/tag23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48.xml"/><Relationship Id="rId31" Type="http://schemas.openxmlformats.org/officeDocument/2006/relationships/notesSlide" Target="../notesSlides/notesSlide2.xml"/><Relationship Id="rId30" Type="http://schemas.openxmlformats.org/officeDocument/2006/relationships/slideLayout" Target="../slideLayouts/slideLayout2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tags" Target="../tags/tag171.xml"/><Relationship Id="rId28" Type="http://schemas.openxmlformats.org/officeDocument/2006/relationships/tags" Target="../tags/tag170.xml"/><Relationship Id="rId27" Type="http://schemas.openxmlformats.org/officeDocument/2006/relationships/tags" Target="../tags/tag169.xml"/><Relationship Id="rId26" Type="http://schemas.openxmlformats.org/officeDocument/2006/relationships/tags" Target="../tags/tag168.xml"/><Relationship Id="rId25" Type="http://schemas.openxmlformats.org/officeDocument/2006/relationships/tags" Target="../tags/tag167.xml"/><Relationship Id="rId24" Type="http://schemas.openxmlformats.org/officeDocument/2006/relationships/tags" Target="../tags/tag166.xml"/><Relationship Id="rId23" Type="http://schemas.openxmlformats.org/officeDocument/2006/relationships/tags" Target="../tags/tag165.xml"/><Relationship Id="rId22" Type="http://schemas.openxmlformats.org/officeDocument/2006/relationships/tags" Target="../tags/tag164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image" Target="../media/image2.png"/><Relationship Id="rId19" Type="http://schemas.openxmlformats.org/officeDocument/2006/relationships/tags" Target="../tags/tag161.xml"/><Relationship Id="rId18" Type="http://schemas.openxmlformats.org/officeDocument/2006/relationships/tags" Target="../tags/tag160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7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7.xml"/><Relationship Id="rId10" Type="http://schemas.openxmlformats.org/officeDocument/2006/relationships/image" Target="../media/image8.png"/><Relationship Id="rId1" Type="http://schemas.openxmlformats.org/officeDocument/2006/relationships/tags" Target="../tags/tag17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79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83.xml"/><Relationship Id="rId10" Type="http://schemas.openxmlformats.org/officeDocument/2006/relationships/image" Target="../media/image9.png"/><Relationship Id="rId1" Type="http://schemas.openxmlformats.org/officeDocument/2006/relationships/tags" Target="../tags/tag17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88.xml"/><Relationship Id="rId1" Type="http://schemas.openxmlformats.org/officeDocument/2006/relationships/tags" Target="../tags/tag18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3.xml"/><Relationship Id="rId1" Type="http://schemas.openxmlformats.org/officeDocument/2006/relationships/tags" Target="../tags/tag18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8.xml"/><Relationship Id="rId1" Type="http://schemas.openxmlformats.org/officeDocument/2006/relationships/tags" Target="../tags/tag19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0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03.xml"/><Relationship Id="rId1" Type="http://schemas.openxmlformats.org/officeDocument/2006/relationships/tags" Target="../tags/tag19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0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09.xml"/><Relationship Id="rId10" Type="http://schemas.openxmlformats.org/officeDocument/2006/relationships/image" Target="../media/image14.jpeg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>
          <a:xfrm>
            <a:off x="762635" y="4207510"/>
            <a:ext cx="4739640" cy="1047750"/>
          </a:xfrm>
        </p:spPr>
        <p:txBody>
          <a:bodyPr>
            <a:normAutofit/>
          </a:bodyPr>
          <a:p>
            <a:pPr lvl="0"/>
            <a:endParaRPr lang="en-US" altLang="zh-CN"/>
          </a:p>
          <a:p>
            <a:pPr lvl="0"/>
            <a:r>
              <a:rPr lang="en-US" altLang="zh-CN"/>
              <a:t>2023年12月</a:t>
            </a:r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762635" y="1406525"/>
            <a:ext cx="9505950" cy="1530985"/>
          </a:xfrm>
        </p:spPr>
        <p:txBody>
          <a:bodyPr/>
          <a:p>
            <a:r>
              <a:rPr lang="zh-CN" altLang="en-US" sz="3200"/>
              <a:t>青剑湖码头</a:t>
            </a:r>
            <a:endParaRPr lang="zh-CN" altLang="en-US" sz="32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28700" y="3576955"/>
            <a:ext cx="4206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solidFill>
                  <a:schemeClr val="bg1"/>
                </a:solidFill>
                <a:ea typeface="宋体" panose="02010600030101010101" pitchFamily="2" charset="-122"/>
              </a:rPr>
              <a:t>——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浮筒码头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初步建设方案</a:t>
            </a:r>
            <a:endParaRPr lang="zh-CN" altLang="en-US" sz="2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pic>
        <p:nvPicPr>
          <p:cNvPr id="2" name="图片 1" descr="蓝色浮筒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665" y="1045845"/>
            <a:ext cx="2557780" cy="2383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57090" y="901065"/>
            <a:ext cx="649351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    质：高分子量高密度聚乙烯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浮筒规格：长*宽*高（50*50*40cm）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浮筒重量：浮筒 7KG±300g/个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承载力:350kg/㎡；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对角拉力试验：单体浮筒对角连接耳可承受 1800N 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对变拉力试验：单体浮筒对边拉力大于 2500N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浮筒单体侧部静载承受压力为58.8/KN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拉伸屈服强度≦23Mpa，冲击强度(缺口)≦9KJ/㎡u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005" y="4788535"/>
            <a:ext cx="9459595" cy="1489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、材质特点：、</a:t>
            </a:r>
            <a:r>
              <a:rPr lang="zh-CN" sz="14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抗氧化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14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抗紫外线，</a:t>
            </a:r>
            <a:r>
              <a:rPr lang="zh-CN" sz="14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防冻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，不受海水、化学品、药剂、油渍及水生物的侵蚀；</a:t>
            </a: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2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、外观设计：浮筒体上部表面采用防滑花纹设计，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安全稳固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、使用寿命：</a:t>
            </a:r>
            <a:r>
              <a:rPr 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10-15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年以上。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、保养维护：使用期间基本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不需花费任何保养、维修费用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、环境适应性：在-60℃至80℃温度下能正常使用，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无污染、不破坏环境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4515" y="4420235"/>
            <a:ext cx="1298575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浮筒优势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4480" y="3803650"/>
            <a:ext cx="213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高分子聚乙烯浮筒</a:t>
            </a:r>
            <a:endParaRPr lang="en-US" altLang="zh-CN"/>
          </a:p>
        </p:txBody>
      </p:sp>
      <p:sp>
        <p:nvSpPr>
          <p:cNvPr id="6" name="标题 3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8"/>
            </p:custDataLst>
          </p:nvPr>
        </p:nvGraphicFramePr>
        <p:xfrm>
          <a:off x="480475" y="1409603"/>
          <a:ext cx="5781040" cy="4919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450"/>
                <a:gridCol w="2751455"/>
                <a:gridCol w="885825"/>
                <a:gridCol w="1337310"/>
              </a:tblGrid>
              <a:tr h="4248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单位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技术要求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长度</a:t>
                      </a:r>
                      <a:endParaRPr 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mm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500±5.0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厚度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mm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400±5.0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平角拉力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≥25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对角拉力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≥18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单筒重量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7±0.5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单个浮力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≥800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浮筒单体侧部静载承受压力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58.8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拉伸屈服强度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MPa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≦23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冲击强度(缺口)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KJ/㎡u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≦9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产品表面对橡胶类材质系数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μ≥3.1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产品表面对金属类材质系数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μ≥1.2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2760980" y="1072515"/>
            <a:ext cx="1448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1.</a:t>
            </a:r>
            <a:r>
              <a:rPr lang="zh-CN" altLang="en-US" sz="1600"/>
              <a:t>物理性能</a:t>
            </a:r>
            <a:endParaRPr lang="zh-CN" altLang="en-US" sz="1600"/>
          </a:p>
        </p:txBody>
      </p:sp>
      <p:graphicFrame>
        <p:nvGraphicFramePr>
          <p:cNvPr id="13" name="表格 12"/>
          <p:cNvGraphicFramePr/>
          <p:nvPr>
            <p:custDataLst>
              <p:tags r:id="rId10"/>
            </p:custDataLst>
          </p:nvPr>
        </p:nvGraphicFramePr>
        <p:xfrm>
          <a:off x="6345030" y="1409602"/>
          <a:ext cx="5236210" cy="439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480"/>
                <a:gridCol w="2185670"/>
                <a:gridCol w="1028700"/>
                <a:gridCol w="1229360"/>
              </a:tblGrid>
              <a:tr h="4127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单位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技术要求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959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高锰酸钾消耗量（水，60℃，2h）</a:t>
                      </a:r>
                      <a:endParaRPr 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mg/L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≤10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砷 As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≤25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汞 Hg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硒 Se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≤500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镉 Cd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≤75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锑 Sb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铅 Pb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≤90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铬 Cr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钡 Ba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≤1000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8392795" y="1072515"/>
            <a:ext cx="1448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2.</a:t>
            </a:r>
            <a:r>
              <a:rPr lang="zh-CN" altLang="en-US" sz="1600"/>
              <a:t>环保性能</a:t>
            </a:r>
            <a:endParaRPr lang="zh-CN" altLang="en-US" sz="1600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总体造价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215900" y="1666092"/>
          <a:ext cx="11760200" cy="4502150"/>
        </p:xfrm>
        <a:graphic>
          <a:graphicData uri="http://schemas.openxmlformats.org/drawingml/2006/table">
            <a:tbl>
              <a:tblPr firstRow="1" lastRow="1">
                <a:tableStyleId>{0E3FDE45-AF77-4B5C-9715-49D594BDF05E}</a:tableStyleId>
              </a:tblPr>
              <a:tblGrid>
                <a:gridCol w="820420"/>
                <a:gridCol w="1285240"/>
                <a:gridCol w="4806315"/>
                <a:gridCol w="992505"/>
                <a:gridCol w="1517650"/>
                <a:gridCol w="1517650"/>
                <a:gridCol w="820420"/>
              </a:tblGrid>
              <a:tr h="8369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spc="130"/>
                        <a:t>序号</a:t>
                      </a:r>
                      <a:endParaRPr lang="zh-CN" sz="1700" spc="13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spc="130"/>
                        <a:t>项目名称</a:t>
                      </a:r>
                      <a:endParaRPr lang="zh-CN" altLang="en-US" sz="1700" spc="13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spc="130"/>
                        <a:t>项目内容</a:t>
                      </a:r>
                      <a:endParaRPr lang="zh-CN" altLang="en-US" sz="1700" spc="13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spc="130"/>
                        <a:t>规模（m2）</a:t>
                      </a:r>
                      <a:endParaRPr lang="zh-CN" altLang="en-US" sz="1700" spc="13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spc="130"/>
                        <a:t>单价（元）</a:t>
                      </a:r>
                      <a:endParaRPr lang="zh-CN" altLang="en-US" sz="1700" spc="13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spc="130"/>
                        <a:t>总价（元）</a:t>
                      </a:r>
                      <a:endParaRPr lang="zh-CN" altLang="en-US" sz="1700" spc="13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 spc="130"/>
                        <a:t>备注</a:t>
                      </a:r>
                      <a:endParaRPr lang="zh-CN" altLang="en-US" sz="1700" spc="13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5875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pc="120"/>
                        <a:t>1</a:t>
                      </a: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青剑湖码头</a:t>
                      </a:r>
                      <a:endParaRPr lang="zh-CN" sz="1500" spc="12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（码头一）</a:t>
                      </a:r>
                      <a:endParaRPr lang="zh-CN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1、码头主体（浮桶+不锈钢框架+钢木组合龙骨+竹木地板铺装）</a:t>
                      </a:r>
                      <a:endParaRPr lang="zh-CN" sz="1500" spc="12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2、附属包含不锈钢系船栓、子母桩(ø165*4.5*3000mm+ø219*6*10000mm)</a:t>
                      </a:r>
                      <a:endParaRPr lang="zh-CN" sz="1500" spc="12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3、登岸设施为2*3m不锈钢引桥</a:t>
                      </a:r>
                      <a:endParaRPr lang="zh-CN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pc="120"/>
                        <a:t>139.5</a:t>
                      </a: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pc="120"/>
                        <a:t>1,587.51</a:t>
                      </a: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pc="120"/>
                        <a:t>221,457.40</a:t>
                      </a: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5875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pc="120"/>
                        <a:t>2</a:t>
                      </a: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青剑湖码头</a:t>
                      </a:r>
                      <a:endParaRPr lang="zh-CN" sz="1500" spc="12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（码头二）</a:t>
                      </a:r>
                      <a:endParaRPr lang="zh-CN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1、码头主体（浮桶+不锈钢框架+钢木组合龙骨+竹木地板铺装）</a:t>
                      </a:r>
                      <a:endParaRPr lang="zh-CN" sz="1500" spc="12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2、附属包含不锈钢系船栓、子母桩</a:t>
                      </a:r>
                      <a:endParaRPr lang="zh-CN" sz="1500" spc="12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pc="120"/>
                        <a:t>(ø165*4.5*3000mm+ø219*6*10000mm)</a:t>
                      </a:r>
                      <a:endParaRPr lang="en-US" sz="1500" spc="12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3、登岸设施为2*3m不锈钢引桥</a:t>
                      </a:r>
                      <a:endParaRPr lang="zh-CN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pc="120"/>
                        <a:t>155.5</a:t>
                      </a: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pc="120"/>
                        <a:t>1,634.92</a:t>
                      </a: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pc="120"/>
                        <a:t>254,229.66</a:t>
                      </a: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902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pc="120"/>
                        <a:t>3</a:t>
                      </a: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总价合计</a:t>
                      </a:r>
                      <a:endParaRPr lang="zh-CN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500" spc="120"/>
                        <a:t>贰拾伍万肆仟贰佰贰拾玖元陆角陆分</a:t>
                      </a:r>
                      <a:endParaRPr lang="zh-CN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pc="120"/>
                        <a:t>475,687.06</a:t>
                      </a: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500" spc="120"/>
                    </a:p>
                  </a:txBody>
                  <a:tcPr marL="177800" marR="177800" marT="107950" marB="10795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420870" y="1006475"/>
            <a:ext cx="30365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青剑湖码头项目预算汇总</a:t>
            </a:r>
            <a:endParaRPr lang="zh-CN" altLang="en-US" sz="20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总体造价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8"/>
            </p:custDataLst>
          </p:nvPr>
        </p:nvGraphicFramePr>
        <p:xfrm>
          <a:off x="411480" y="454025"/>
          <a:ext cx="11402060" cy="5824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915"/>
                <a:gridCol w="1160145"/>
                <a:gridCol w="1667510"/>
                <a:gridCol w="4350385"/>
                <a:gridCol w="662940"/>
                <a:gridCol w="661670"/>
                <a:gridCol w="822325"/>
                <a:gridCol w="907415"/>
                <a:gridCol w="579755"/>
              </a:tblGrid>
              <a:tr h="246380">
                <a:tc gridSpan="9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spc="120"/>
                        <a:t>青剑湖码头一预算清单</a:t>
                      </a:r>
                      <a:endParaRPr lang="zh-CN" altLang="en-US" sz="1200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63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spc="120"/>
                        <a:t>序号</a:t>
                      </a:r>
                      <a:endParaRPr lang="zh-CN" sz="1200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spc="120"/>
                        <a:t>项目名称</a:t>
                      </a:r>
                      <a:endParaRPr lang="zh-CN" altLang="en-US" sz="1200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spc="120"/>
                        <a:t>产品规格</a:t>
                      </a:r>
                      <a:endParaRPr lang="zh-CN" altLang="en-US" sz="1200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spc="120"/>
                        <a:t>产品材料说明</a:t>
                      </a:r>
                      <a:endParaRPr lang="zh-CN" altLang="en-US" sz="1200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spc="120"/>
                        <a:t>单位</a:t>
                      </a:r>
                      <a:endParaRPr lang="zh-CN" altLang="en-US" sz="1200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spc="120"/>
                        <a:t>数量</a:t>
                      </a:r>
                      <a:endParaRPr lang="zh-CN" altLang="en-US" sz="1200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spc="120"/>
                        <a:t>单价/元</a:t>
                      </a:r>
                      <a:endParaRPr lang="zh-CN" altLang="en-US" sz="1200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spc="120"/>
                        <a:t>总价/元</a:t>
                      </a:r>
                      <a:endParaRPr lang="zh-CN" altLang="en-US" sz="1200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spc="120"/>
                        <a:t>备注</a:t>
                      </a:r>
                      <a:endParaRPr lang="zh-CN" altLang="en-US" sz="1200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9461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浮筒</a:t>
                      </a:r>
                      <a:endParaRPr lang="zh-CN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500*500*400mm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1.材质：全新高分子最高密度聚乙烯HMWHDPE</a:t>
                      </a:r>
                      <a:r>
                        <a:rPr lang="en-US" altLang="zh-CN" sz="1000" spc="60"/>
                        <a:t>                     </a:t>
                      </a:r>
                      <a:endParaRPr lang="en-US" altLang="zh-CN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2.结构：S边加强筋互联系统</a:t>
                      </a:r>
                      <a:endParaRPr lang="zh-CN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3.颜色：蓝色</a:t>
                      </a:r>
                      <a:r>
                        <a:rPr lang="en-US" altLang="zh-CN" sz="1000" spc="60"/>
                        <a:t>                                                                             </a:t>
                      </a:r>
                      <a:r>
                        <a:rPr lang="zh-CN" sz="1000" spc="60"/>
                        <a:t>4.单个浮体重量为7kg±0.5kg</a:t>
                      </a:r>
                      <a:endParaRPr lang="zh-CN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5.承载浮力约：350kg/</a:t>
                      </a:r>
                      <a:r>
                        <a:rPr lang="en-US" sz="1000" spc="60"/>
                        <a:t>㎡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㎡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139.5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420.00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58590.00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101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2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框架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50*50*3.0不锈钢管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不锈钢钢结构龙骨（含侧封板部分）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㎡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165.7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285.00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47224.50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95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3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50*50木龙骨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50*50*3木方龙骨（含侧封板部分）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㎡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165.7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45.00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7456.50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2639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4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木地板（甲供）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139*25mm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竹木地板（仅铺装费，含侧封板）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㎡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181.38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50.00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9069.00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80137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5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引桥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2*3m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1.材质：不锈钢</a:t>
                      </a:r>
                      <a:r>
                        <a:rPr lang="en-US" altLang="zh-CN" sz="1000" spc="60"/>
                        <a:t>      </a:t>
                      </a:r>
                      <a:r>
                        <a:rPr lang="zh-CN" sz="1000" spc="60"/>
                        <a:t>2.结构：定制引桥</a:t>
                      </a:r>
                      <a:endParaRPr lang="zh-CN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3.拉丝不锈钢扶手</a:t>
                      </a:r>
                      <a:r>
                        <a:rPr lang="en-US" altLang="zh-CN" sz="1000" spc="60"/>
                        <a:t> </a:t>
                      </a:r>
                      <a:r>
                        <a:rPr lang="zh-CN" sz="1000" spc="60">
                          <a:sym typeface="+mn-ea"/>
                        </a:rPr>
                        <a:t>两侧栏杆高1100mm</a:t>
                      </a:r>
                      <a:r>
                        <a:rPr lang="en-US" altLang="zh-CN" sz="1000" spc="60"/>
                        <a:t>                                                   </a:t>
                      </a:r>
                      <a:endParaRPr lang="en-US" altLang="zh-CN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4.</a:t>
                      </a:r>
                      <a:r>
                        <a:rPr lang="en-US" altLang="zh-CN" sz="1000" spc="60"/>
                        <a:t> </a:t>
                      </a:r>
                      <a:r>
                        <a:rPr lang="zh-CN" sz="1000" spc="60"/>
                        <a:t>6mm厚麻花板坡板</a:t>
                      </a:r>
                      <a:endParaRPr lang="zh-CN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5.50*5mm不锈钢横条+40*80*5mm不锈钢龙骨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座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8,000.00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8000.00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943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6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系船栓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310*110*45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1.材质：国标不锈钢</a:t>
                      </a:r>
                      <a:endParaRPr lang="zh-CN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2.颜色：国标不锈钢原色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个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11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350.00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3850.00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937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7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钢管桩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ø165*4.5*3000mm+</a:t>
                      </a:r>
                      <a:endParaRPr lang="en-US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ø219*6*10000mm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Q235b钢，镀锌喷涂防腐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个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8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5,000.00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40000.00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78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8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抱桩器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特制对应抱桩器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1.Q235热镀锌钢材</a:t>
                      </a:r>
                      <a:endParaRPr lang="zh-CN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2.配置4只尼龙滚轮</a:t>
                      </a:r>
                      <a:endParaRPr lang="zh-CN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3.含φ400*10限位钢板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个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8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550.00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4400.00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3309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spc="60"/>
                        <a:t>9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橡胶护舷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D105型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1.材质：三元乙丙橡胶，耐热、耐日光、耐臭氧、耐腐蚀、耐磨损</a:t>
                      </a:r>
                      <a:endParaRPr lang="zh-CN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2.结构：D型空心</a:t>
                      </a:r>
                      <a:endParaRPr lang="zh-CN" sz="100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3.颜色：黑色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m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85.5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180.00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15390.00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95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运费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运至甲方指定地点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项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2,000.00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2000.00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9550"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小 计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195980.00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10185"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税金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增值税专用发票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13%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25477.40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9550"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合计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spc="60"/>
                        <a:t>贰拾贰万叁仟贰佰陆拾伍元肆角整</a:t>
                      </a:r>
                      <a:endParaRPr lang="zh-CN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pc="60"/>
                        <a:t>221457.40</a:t>
                      </a: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总体造价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8"/>
            </p:custDataLst>
          </p:nvPr>
        </p:nvGraphicFramePr>
        <p:xfrm>
          <a:off x="468630" y="496570"/>
          <a:ext cx="11071225" cy="5824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7690"/>
                <a:gridCol w="1328420"/>
                <a:gridCol w="1517015"/>
                <a:gridCol w="4114165"/>
                <a:gridCol w="568325"/>
                <a:gridCol w="647700"/>
                <a:gridCol w="799465"/>
                <a:gridCol w="960755"/>
                <a:gridCol w="567690"/>
              </a:tblGrid>
              <a:tr h="244475">
                <a:tc gridSpan="9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青剑湖码头预算清单（码头二）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4447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序号</a:t>
                      </a:r>
                      <a:endParaRPr lang="zh-CN" sz="1200" b="1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项目名称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产品规格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产品材料说明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单位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数量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单价/元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总价/元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备注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9398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浮筒</a:t>
                      </a:r>
                      <a:endParaRPr lang="zh-CN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500*500*400mm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1.材质：全新高分子最高密度聚乙烯HMWHDPE</a:t>
                      </a:r>
                      <a:r>
                        <a:rPr lang="en-US" altLang="zh-CN" sz="1000" b="0" spc="60"/>
                        <a:t>                      </a:t>
                      </a:r>
                      <a:endParaRPr lang="en-US" alt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2.结构：S边加强筋互联系统</a:t>
                      </a:r>
                      <a:endParaRPr 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3.颜色：蓝色</a:t>
                      </a:r>
                      <a:r>
                        <a:rPr lang="en-US" altLang="zh-CN" sz="1000" b="0" spc="60"/>
                        <a:t>                                                                             </a:t>
                      </a:r>
                      <a:r>
                        <a:rPr lang="zh-CN" sz="1000" b="0" spc="60"/>
                        <a:t>4.单个浮体重量为7kg±0.5kg</a:t>
                      </a:r>
                      <a:endParaRPr 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5.承载浮力约：350kg/</a:t>
                      </a:r>
                      <a:r>
                        <a:rPr lang="en-US" sz="1000" b="0" spc="60"/>
                        <a:t>㎡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㎡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155.5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420.00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65310.00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2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框架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50*50*3.0不锈钢管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不锈钢钢结构龙骨（含侧封板部分）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㎡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186.4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285.00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53124.00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3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vMerge="1"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50*50木龙骨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50*50*3木方龙骨（含侧封板部分）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㎡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186.4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45.00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8388.00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4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木地板（甲供）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139*25mm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竹木地板（仅铺装费，含侧封板）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㎡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203.8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50.00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10190.00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9677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5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引桥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2*3m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1.材质：不锈钢</a:t>
                      </a:r>
                      <a:r>
                        <a:rPr lang="en-US" altLang="zh-CN" sz="1000" b="0" spc="60"/>
                        <a:t>                                                       </a:t>
                      </a:r>
                      <a:endParaRPr lang="en-US" alt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2.结构：定制引桥</a:t>
                      </a:r>
                      <a:endParaRPr 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3.拉丝不锈钢扶手，</a:t>
                      </a:r>
                      <a:r>
                        <a:rPr lang="zh-CN" sz="1000" spc="60">
                          <a:sym typeface="+mn-ea"/>
                        </a:rPr>
                        <a:t>两侧栏杆高1100mm</a:t>
                      </a:r>
                      <a:r>
                        <a:rPr lang="en-US" altLang="zh-CN" sz="1000" spc="60">
                          <a:sym typeface="+mn-ea"/>
                        </a:rPr>
                        <a:t>  </a:t>
                      </a:r>
                      <a:r>
                        <a:rPr lang="en-US" altLang="zh-CN" sz="1000" b="0" spc="60"/>
                        <a:t>                                                    </a:t>
                      </a:r>
                      <a:endParaRPr lang="en-US" alt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4.</a:t>
                      </a:r>
                      <a:r>
                        <a:rPr lang="en-US" altLang="zh-CN" sz="1000" b="0" spc="60"/>
                        <a:t> </a:t>
                      </a:r>
                      <a:r>
                        <a:rPr lang="zh-CN" sz="1000" b="0" spc="60"/>
                        <a:t>6mm厚麻花板坡板</a:t>
                      </a:r>
                      <a:endParaRPr 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5.</a:t>
                      </a:r>
                      <a:r>
                        <a:rPr lang="en-US" altLang="zh-CN" sz="1000" b="0" spc="60"/>
                        <a:t> </a:t>
                      </a:r>
                      <a:r>
                        <a:rPr lang="zh-CN" sz="1000" b="0" spc="60"/>
                        <a:t>50*5mm不锈钢横条+40*80*5mm不锈钢龙骨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座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8,000.00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8000.00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911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6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系船栓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310*110*45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1.材质：国标不锈钢</a:t>
                      </a:r>
                      <a:endParaRPr 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2.颜色：国标不锈钢原色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个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12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350.00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4200.00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911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7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钢管桩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ø165*4.5*3000mm+</a:t>
                      </a:r>
                      <a:endParaRPr lang="en-US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ø219*6*10000mm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Q235b钢，镀锌喷涂防腐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个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5,000.00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50000.00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740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8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抱桩器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特制对应抱桩器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1.Q235热镀锌钢材</a:t>
                      </a:r>
                      <a:endParaRPr 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2.配置4只尼龙滚轮</a:t>
                      </a:r>
                      <a:endParaRPr 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3.含φ400*10限位钢板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个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550.00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5500.00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134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0" spc="60"/>
                        <a:t>9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橡胶护舷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D105型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1.材质：三元乙丙橡胶，耐热、耐日光、耐臭氧、耐腐蚀、耐磨损</a:t>
                      </a:r>
                      <a:endParaRPr 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2.结构：D型空心</a:t>
                      </a:r>
                      <a:endParaRPr lang="zh-CN" sz="1000" b="0" spc="60"/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3.颜色：黑色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m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101.5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180.00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18270.00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运费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运至甲方指定地点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项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2,000.00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2000.00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8280"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小 计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224982.00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8280"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税金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增值税专用发票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13%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29247.66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08280"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合计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60"/>
                        <a:t>贰拾贰万叁仟贰佰陆拾伍元肆角整</a:t>
                      </a:r>
                      <a:endParaRPr lang="zh-CN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60"/>
                        <a:t>254229.66</a:t>
                      </a: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微信图片_202310160851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41110" y="854710"/>
            <a:ext cx="5280000" cy="3960000"/>
          </a:xfrm>
          <a:prstGeom prst="rect">
            <a:avLst/>
          </a:prstGeom>
        </p:spPr>
      </p:pic>
      <p:pic>
        <p:nvPicPr>
          <p:cNvPr id="2" name="图片 1" descr="微信图片_2023101608514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15975" y="854710"/>
            <a:ext cx="5280000" cy="39600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2731774" y="249761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1619247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9"/>
            </p:custDataLst>
          </p:nvPr>
        </p:nvCxnSpPr>
        <p:spPr>
          <a:xfrm>
            <a:off x="1624969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7691759" y="247094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总体效果图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6574152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2"/>
            </p:custDataLst>
          </p:nvPr>
        </p:nvCxnSpPr>
        <p:spPr>
          <a:xfrm>
            <a:off x="6579874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2736850" y="3995420"/>
            <a:ext cx="259778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Autofit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9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材料及断面设计</a:t>
            </a:r>
            <a:endParaRPr lang="zh-CN" altLang="en-US" sz="19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1619247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5"/>
            </p:custDataLst>
          </p:nvPr>
        </p:nvCxnSpPr>
        <p:spPr>
          <a:xfrm>
            <a:off x="1624969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16"/>
            </p:custDataLst>
          </p:nvPr>
        </p:nvSpPr>
        <p:spPr>
          <a:xfrm>
            <a:off x="7691755" y="3995420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总体造价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7"/>
            </p:custDataLst>
          </p:nvPr>
        </p:nvSpPr>
        <p:spPr>
          <a:xfrm>
            <a:off x="6574152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8"/>
            </p:custDataLst>
          </p:nvPr>
        </p:nvCxnSpPr>
        <p:spPr>
          <a:xfrm>
            <a:off x="6579874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19"/>
            </p:custDataLst>
          </p:nvPr>
        </p:nvSpPr>
        <p:spPr>
          <a:xfrm>
            <a:off x="2731770" y="5519420"/>
            <a:ext cx="131381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fontScale="9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工程案例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20"/>
            </p:custDataLst>
          </p:nvPr>
        </p:nvSpPr>
        <p:spPr>
          <a:xfrm>
            <a:off x="1619247" y="51617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21"/>
            </p:custDataLst>
          </p:nvPr>
        </p:nvCxnSpPr>
        <p:spPr>
          <a:xfrm>
            <a:off x="1624969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22"/>
            </p:custDataLst>
          </p:nvPr>
        </p:nvSpPr>
        <p:spPr>
          <a:xfrm>
            <a:off x="4892675" y="832485"/>
            <a:ext cx="2239010" cy="7353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4000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000" spc="60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23"/>
            </p:custDataLst>
          </p:nvPr>
        </p:nvSpPr>
        <p:spPr>
          <a:xfrm>
            <a:off x="4387854" y="64547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24"/>
            </p:custDataLst>
          </p:nvPr>
        </p:nvSpPr>
        <p:spPr>
          <a:xfrm>
            <a:off x="4471610" y="72040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25"/>
            </p:custDataLst>
          </p:nvPr>
        </p:nvCxnSpPr>
        <p:spPr>
          <a:xfrm>
            <a:off x="6553204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26"/>
            </p:custDataLst>
          </p:nvPr>
        </p:nvSpPr>
        <p:spPr>
          <a:xfrm>
            <a:off x="7691755" y="5290185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备选方案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27"/>
            </p:custDataLst>
          </p:nvPr>
        </p:nvSpPr>
        <p:spPr>
          <a:xfrm>
            <a:off x="6574152" y="49585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06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28"/>
            </p:custDataLst>
          </p:nvPr>
        </p:nvCxnSpPr>
        <p:spPr>
          <a:xfrm>
            <a:off x="6579874" y="60271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平面图（码头一）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46340" y="1082040"/>
            <a:ext cx="4510405" cy="519176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1.浮体：采用500*500*400mm“S”边高分子聚乙烯浮筒组装；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2.龙骨：使用50*50*3mm 304不锈钢管与50*50mm木方组合方管龙骨；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3.铺装：竹木地板铺装（甲供）；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4.防撞条：使用D105型三元乙丙橡胶护舷；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5.封板：使用竹木地板配合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50*50*3mm 304不锈钢管与50*50mm木方组合方管龙骨封边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6.引桥：2000*3000的304不锈钢骨架，拉丝不锈钢扶手，一端固定在混凝土基础上，另一端下设滚轮，水位变化时随浮桥上下移动而调整坡度；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7.固定：采用8套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φ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219*6*10000钢管外桩+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φ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165*4.5*3000内桩组合嵌套固定；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8.码头安装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11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个304不锈钢系船栓。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30970" y="63055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34690" y="5092700"/>
            <a:ext cx="164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码头一平面图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3850" y="1463040"/>
            <a:ext cx="7222490" cy="362966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平面图（码头二）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46340" y="1082040"/>
            <a:ext cx="4510405" cy="519176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1.浮体：采用500*500*400mm“S”边高分子聚乙烯浮筒组装；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2.龙骨：使用50*50*3mm 304不锈钢管与50*50mm木方组合方管龙骨；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3.铺装：竹木地板铺装（甲供）；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4.防撞条：使用D105型三元乙丙橡胶护舷；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封板：使用竹木地板配合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50*50*3mm 304不锈钢管与50*50mm木方组合方管龙骨封边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6.引桥：2000*3000的304不锈钢骨架，拉丝不锈钢扶手，一端固定在混凝土基础上，另一端下设滚轮，水位变化时随浮桥上下移动而调整坡度；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7.固定：采用10套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φ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219*6*10000钢管外桩+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φ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165*4.5*3000内桩组合嵌套固定；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8.码头安装1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个304不锈钢系船栓。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30970" y="63055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34690" y="5092700"/>
            <a:ext cx="164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码头二平面图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2240" y="1551940"/>
            <a:ext cx="7404100" cy="339344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总体效果图（码头一）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总体效果图（码头一）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 descr="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总体效果图（码头二）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总体效果图（码头二）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 descr="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429375" y="1343660"/>
            <a:ext cx="5193030" cy="3317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浮体：采用聚乙烯浮筒（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500*500*400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最大浮力：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350kg/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</a:t>
            </a:r>
            <a:r>
              <a:rPr lang="en-US" altLang="zh-CN" sz="1600" baseline="30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结构：采用</a:t>
            </a:r>
            <a:r>
              <a:rPr 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50*50*3mm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不锈钢管与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50*50mm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木方组合龙骨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结构承载：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3.0KN/m</a:t>
            </a:r>
            <a:r>
              <a:rPr lang="en-US" altLang="zh-CN" sz="1600" baseline="300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面层：</a:t>
            </a:r>
            <a:r>
              <a:rPr 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竹木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地板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封板：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使用竹木地板配合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50*50*3mm 304不锈钢管与50*50mm木方组合方管龙骨封边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593340" y="5473700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码头结构断面图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82442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断面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结构断面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10" name="图片 9" descr="未标题-2"/>
          <p:cNvPicPr>
            <a:picLocks noChangeAspect="1"/>
          </p:cNvPicPr>
          <p:nvPr/>
        </p:nvPicPr>
        <p:blipFill>
          <a:blip r:embed="rId10"/>
          <a:srcRect l="5091" r="7565"/>
          <a:stretch>
            <a:fillRect/>
          </a:stretch>
        </p:blipFill>
        <p:spPr>
          <a:xfrm>
            <a:off x="316230" y="1448435"/>
            <a:ext cx="6113145" cy="40341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4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29、32、35、40、43、4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汇报人姓名"/>
  <p:tag name="KSO_WM_UNIT_TYPE" val="b"/>
  <p:tag name="KSO_WM_TEMPLATE_CATEGORY" val="custom"/>
  <p:tag name="KSO_WM_TEMPLATE_INDEX" val="20204446"/>
  <p:tag name="KSO_WM_UNIT_ID" val="custom20204446_1*b*2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204446"/>
  <p:tag name="KSO_WM_UNIT_TYPE" val="a"/>
  <p:tag name="KSO_WM_UNIT_INDEX" val="1"/>
  <p:tag name="KSO_WM_UNIT_ISCONTENTSTITLE" val="0"/>
  <p:tag name="KSO_WM_UNIT_PRESET_TEXT" val="乘风破浪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D" val="custom20204446_1*a*1"/>
  <p:tag name="KSO_WM_UNIT_LAYERLEVEL" val="1"/>
  <p:tag name="KSO_WM_TAG_VERSION" val="1.0"/>
  <p:tag name="KSO_WM_BEAUTIFY_FLAG" val="#wm#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3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46"/>
  <p:tag name="KSO_WM_SLIDE_ID" val="custom20204446_1"/>
  <p:tag name="KSO_WM_TEMPLATE_MASTER_THUMB_INDEX" val="12"/>
  <p:tag name="KSO_WM_TEMPLATE_THUMBS_INDEX" val="1、4、7、9、12、16、17、22、25、26、27、28、29、32、35、40、43、44"/>
</p:tagLst>
</file>

<file path=ppt/tags/tag1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4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1_1"/>
  <p:tag name="KSO_WM_UNIT_TEXT_FILL_FORE_SCHEMECOLOR_INDEX" val="5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1_2"/>
  <p:tag name="KSO_WM_UNIT_LINE_FORE_SCHEMECOLOR_INDEX" val="5"/>
  <p:tag name="KSO_WM_UNIT_LINE_FILL_TYPE" val="2"/>
  <p:tag name="KSO_WM_UNIT_USESOURCEFORMAT_APPLY" val="1"/>
</p:tagLst>
</file>

<file path=ppt/tags/tag152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2_1"/>
  <p:tag name="KSO_WM_UNIT_TEXT_FILL_FORE_SCHEMECOLOR_INDEX" val="5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2_2"/>
  <p:tag name="KSO_WM_UNIT_LINE_FORE_SCHEMECOLOR_INDEX" val="5"/>
  <p:tag name="KSO_WM_UNIT_LINE_FILL_TYPE" val="2"/>
  <p:tag name="KSO_WM_UNIT_USESOURCEFORMAT_APPLY" val="1"/>
</p:tagLst>
</file>

<file path=ppt/tags/tag155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3_1"/>
  <p:tag name="KSO_WM_UNIT_TEXT_FILL_FORE_SCHEMECOLOR_INDEX" val="5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3_2"/>
  <p:tag name="KSO_WM_UNIT_LINE_FORE_SCHEMECOLOR_INDEX" val="5"/>
  <p:tag name="KSO_WM_UNIT_LINE_FILL_TYPE" val="2"/>
  <p:tag name="KSO_WM_UNIT_USESOURCEFORMAT_APPLY" val="1"/>
</p:tagLst>
</file>

<file path=ppt/tags/tag158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61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5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5_1"/>
  <p:tag name="KSO_WM_UNIT_TEXT_FILL_FORE_SCHEMECOLOR_INDEX" val="5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4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"/>
  <p:tag name="KSO_WM_TEMPLATE_CATEGORY" val="custom"/>
  <p:tag name="KSO_WM_TEMPLATE_INDEX" val="20204446"/>
  <p:tag name="KSO_WM_UNIT_ID" val="custom20204446_5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"/>
  <p:tag name="KSO_WM_TEMPLATE_CATEGORY" val="custom"/>
  <p:tag name="KSO_WM_TEMPLATE_INDEX" val="20204446"/>
  <p:tag name="KSO_WM_UNIT_ID" val="custom20204446_5*l_i*1_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LAYERLEVEL" val="1_1"/>
  <p:tag name="KSO_WM_TAG_VERSION" val="1.0"/>
  <p:tag name="KSO_WM_BEAUTIFY_FLAG" val=""/>
  <p:tag name="KSO_WM_TEMPLATE_CATEGORY" val="custom"/>
  <p:tag name="KSO_WM_TEMPLATE_INDEX" val="20204446"/>
  <p:tag name="KSO_WM_UNIT_ID" val="custom20204446_5*l_i*1_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8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UNIT_TABLE_BEAUTIFY" val="smartTable{77d9b31b-8923-4144-a5ea-72a5288879fb}"/>
  <p:tag name="TABLE_RECT" val="40.0827*127.492*468.8*368.55"/>
  <p:tag name="TABLE_EMPHASIZE_COLOR" val="6579300"/>
  <p:tag name="TABLE_ONEKEY_SKIN_IDX" val="0"/>
  <p:tag name="TABLE_SKINIDX" val="-1"/>
  <p:tag name="TABLE_COLORIDX" val="l"/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UNIT_TABLE_BEAUTIFY" val="smartTable{c2a1c2fc-a7a3-4554-9898-fef5f37a5ee5}"/>
  <p:tag name="TABLE_RECT" val="511.709*137.042*412.3*349.45"/>
  <p:tag name="TABLE_EMPHASIZE_COLOR" val="6579300"/>
  <p:tag name="TABLE_ONEKEY_SKIN_IDX" val="0"/>
  <p:tag name="TABLE_SKINIDX" val="-1"/>
  <p:tag name="TABLE_COLORIDX" val="l"/>
  <p:tag name="TABLE_ENDDRAG_ORIGIN_RECT" val="412*283"/>
  <p:tag name="TABLE_ENDDRAG_RECT" val="515*206*412*283"/>
  <p:tag name="KSO_WM_BEAUTIFY_FLAG" val=""/>
</p:tagLst>
</file>

<file path=ppt/tags/tag22.xml><?xml version="1.0" encoding="utf-8"?>
<p:tagLst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TABLE_ENDDRAG_ORIGIN_RECT" val="910*469"/>
  <p:tag name="TABLE_ENDDRAG_RECT" val="32*35*910*47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3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TABLE_ENDDRAG_ORIGIN_RECT" val="887*443"/>
  <p:tag name="TABLE_ENDDRAG_RECT" val="36*39*887*443"/>
</p:tagLst>
</file>

<file path=ppt/tags/tag23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3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2.xml><?xml version="1.0" encoding="utf-8"?>
<p:tagLst xmlns:p="http://schemas.openxmlformats.org/presentationml/2006/main">
  <p:tag name="COMMONDATA" val="eyJoZGlkIjoiZmQwN2U5OTYzZGVlNzBlZmYwMDU5NjBjYjBiNmIzNDAifQ=="/>
  <p:tag name="KSO_WPP_MARK_KEY" val="032b2ff8-997f-44c9-a5e2-f85d48b2d8ea"/>
  <p:tag name="commondata" val="eyJoZGlkIjoiYjliYjUyYjhkOWI2MTJmMjgxNDcxZTBhYWZkNjkxODAifQ=="/>
  <p:tag name="resource_record_key" val="{&quot;29&quot;:[20405940,20405923,20750925],&quot;65&quot;:[20204446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DEF"/>
      </a:dk2>
      <a:lt2>
        <a:srgbClr val="FBFCFC"/>
      </a:lt2>
      <a:accent1>
        <a:srgbClr val="286C95"/>
      </a:accent1>
      <a:accent2>
        <a:srgbClr val="196B64"/>
      </a:accent2>
      <a:accent3>
        <a:srgbClr val="2D6033"/>
      </a:accent3>
      <a:accent4>
        <a:srgbClr val="564D1A"/>
      </a:accent4>
      <a:accent5>
        <a:srgbClr val="85371B"/>
      </a:accent5>
      <a:accent6>
        <a:srgbClr val="94283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4201</Words>
  <Application>WPS 演示</Application>
  <PresentationFormat>宽屏</PresentationFormat>
  <Paragraphs>840</Paragraphs>
  <Slides>15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汉仪旗黑-85S</vt:lpstr>
      <vt:lpstr>黑体</vt:lpstr>
      <vt:lpstr>Arial Unicode MS</vt:lpstr>
      <vt:lpstr>Calibri</vt:lpstr>
      <vt:lpstr>2_Office 主题​​</vt:lpstr>
      <vt:lpstr>青剑湖码头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Yu_Guang</cp:lastModifiedBy>
  <cp:revision>210</cp:revision>
  <dcterms:created xsi:type="dcterms:W3CDTF">2015-05-05T08:02:00Z</dcterms:created>
  <dcterms:modified xsi:type="dcterms:W3CDTF">2023-12-26T11:10:26Z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3DB1ECA7A31E4E9CB48799249BC61710_13</vt:lpwstr>
  </property>
  <property fmtid="{D5CDD505-2E9C-101B-9397-08002B2CF9AE}" pid="4" name="KSOSaveFontToCloudKey">
    <vt:lpwstr>330673632_cloud</vt:lpwstr>
  </property>
</Properties>
</file>